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verage"/>
      <p:regular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verage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d3e4c6628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d3e4c662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3e4c66282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3e4c66282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d3e4c6628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d3e4c6628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d3e4c66282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d3e4c66282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d3e4c6628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d3e4c6628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d3e4c66282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d3e4c66282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61908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1564225" y="791800"/>
            <a:ext cx="5777700" cy="1872900"/>
          </a:xfrm>
          <a:prstGeom prst="rect">
            <a:avLst/>
          </a:prstGeom>
          <a:effectLst>
            <a:reflection blurRad="0" dir="5400000" dist="419100" endA="0" endPos="64000" fadeDir="5400012" kx="0" rotWithShape="0" algn="bl" stA="44000" stPos="0" sy="-100000" ky="0"/>
          </a:effectLst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pl" sz="4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Beyond Sunlight: </a:t>
            </a:r>
            <a:endParaRPr i="1" sz="4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i="1" lang="pl" sz="4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Aquatic Chemosynthetic World</a:t>
            </a:r>
            <a:endParaRPr i="1" sz="4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l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Jak uzyskać pokarm w takim środowisku?</a:t>
            </a:r>
            <a:endParaRPr i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Życie mogłoby zainicjować się w środowisku bogatym w chemikalia, takie jak siarka, metan czy dwutlenek węgla najprawdopodobniej w pobliżu kominów hydrotermalnych, gdyż miejsca te oferują stabilne warunki, wysoką temperaturę oraz ciśnienie, co mogłoby sprzyjać powstawaniu związków organicznych;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 takich warunkach mogłyby zachodzić reakcje chemiczne, prowadzące do powstawania prostych organicznych cząsteczek, takich jak aminokwasy i nukleotydy, które gromadziły by się w szczelinach skalnych;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l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Jak mogłoby powstać pierwsze życie?</a:t>
            </a:r>
            <a:endParaRPr i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 sprzyjających warunkach, mogłyby się formować protocelle – proste struktury przypominające komórki. Mogłyby one korzystać z chemicznych źródeł energii do swoich procesów metabolicznych;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 upływem czasu niektóre z tych protocelli mogłyby rozwijać zdolność do chemosyntezy. Bakterie chemosyntetyczne mogłyby przekształcać związki chemiczne w energię, co dawałoby im przewagę w takim środowisku.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l">
                <a:latin typeface="Times New Roman"/>
                <a:ea typeface="Times New Roman"/>
                <a:cs typeface="Times New Roman"/>
                <a:sym typeface="Times New Roman"/>
              </a:rPr>
              <a:t>Od bakterii do bogatego ekosystemu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pl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Koegzystencja </a:t>
            </a: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akterii chemosyntetycznych z mikroorganizmami mogłaby doprowadzić do powstania bardziej złożonych organizmów, to prowadziłoby do zróżnicowania ekosystemu i utworzenia się różnego rodzaju organizmów oraz utworzenia łańcucha pokarmowego;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Życie w takim świecie mogłoby rozwijać różnorodne umiejętności i cechy, np. bioluminescencja, spłaszczenie, czy unikalne systemy obronne i zdolności do przetrwania w skrajnych warunkach;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l">
                <a:latin typeface="Times New Roman"/>
                <a:ea typeface="Times New Roman"/>
                <a:cs typeface="Times New Roman"/>
                <a:sym typeface="Times New Roman"/>
              </a:rPr>
              <a:t>Ekosystem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pl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Głównymi skupiskami życia byłyby kominy hydrotermalne, ponieważ panują tam perfekcyjne warunki dla rozwoju bakterii chemosyntetycznych- wysoka temperatura oraz duża zawartość siarki i wydzielanie się metanu i tlenu;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pl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Większość wysoko rozwiniętych organizmów rozwinęło by wyspecjalizowane cechy, które ułatwiałyby przetrwanie w ciężkich warunkach- spłaszczenie spowodowane wysokim ciśnieniem, czy bioluminescencja spowodowana słabym naświetleniem;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pl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Organizmy żyłyby w dużych zbiorowiskach, co ułatwiało by przetrwanie;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Roślinność składałaby się głównie z bakterii- szczególnie matowych- które tworzyłyby łąki- struktury życia drobnych organizmów. Takie łąki przyjmowały by różne odcienie brązu i zieleni;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 rotWithShape="1">
          <a:blip r:embed="rId3">
            <a:alphaModFix/>
          </a:blip>
          <a:srcRect b="3922" l="0" r="9665" t="42561"/>
          <a:stretch/>
        </p:blipFill>
        <p:spPr>
          <a:xfrm>
            <a:off x="5127050" y="2571750"/>
            <a:ext cx="4016951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 rotWithShape="1">
          <a:blip r:embed="rId4">
            <a:alphaModFix/>
          </a:blip>
          <a:srcRect b="6883" l="0" r="0" t="29197"/>
          <a:stretch/>
        </p:blipFill>
        <p:spPr>
          <a:xfrm>
            <a:off x="5127050" y="0"/>
            <a:ext cx="401695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9" y="0"/>
            <a:ext cx="512706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l">
                <a:latin typeface="Times New Roman"/>
                <a:ea typeface="Times New Roman"/>
                <a:cs typeface="Times New Roman"/>
                <a:sym typeface="Times New Roman"/>
              </a:rPr>
              <a:t>Flora i fauna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402775" y="4031975"/>
            <a:ext cx="432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“Łąki” bakterii matowych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5127050" y="4031975"/>
            <a:ext cx="401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Mniejsze organizmy, np. ryby i mięczaki żywiące się głównie bakteriami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5313500" y="1508388"/>
            <a:ext cx="364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Drapieżniki wykorzystujące luminescencje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6190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>
            <p:ph type="ctrTitle"/>
          </p:nvPr>
        </p:nvSpPr>
        <p:spPr>
          <a:xfrm>
            <a:off x="1564225" y="771525"/>
            <a:ext cx="5777700" cy="925800"/>
          </a:xfrm>
          <a:prstGeom prst="rect">
            <a:avLst/>
          </a:prstGeom>
          <a:effectLst>
            <a:reflection blurRad="0" dir="5400000" dist="419100" endA="0" endPos="64000" fadeDir="5400012" kx="0" rotWithShape="0" algn="bl" stA="44000" stPos="0" sy="-100000" ky="0"/>
          </a:effectLst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pl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Dziękujemy za uwagę</a:t>
            </a:r>
            <a:endParaRPr i="1" sz="4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785100" y="2836025"/>
            <a:ext cx="7573800" cy="12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Przygotowali: Marcin Gąsiorek, Jakub Kaczmarek oraz Marcel Kochan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Wszystkie grafiki zostały wygenerowane przez Sztuczną Inteligencję za pomocą: 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Fotor.com oraz Canva.com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387492"/>
      </a:accent2>
      <a:accent3>
        <a:srgbClr val="CACACA"/>
      </a:accent3>
      <a:accent4>
        <a:srgbClr val="FFFFFF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